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94" r:id="rId16"/>
    <p:sldId id="265" r:id="rId17"/>
    <p:sldId id="292" r:id="rId18"/>
    <p:sldId id="288" r:id="rId19"/>
    <p:sldId id="283" r:id="rId20"/>
    <p:sldId id="284" r:id="rId21"/>
    <p:sldId id="285" r:id="rId22"/>
    <p:sldId id="291" r:id="rId23"/>
    <p:sldId id="293" r:id="rId24"/>
    <p:sldId id="286" r:id="rId25"/>
    <p:sldId id="281" r:id="rId26"/>
    <p:sldId id="280" r:id="rId27"/>
    <p:sldId id="290" r:id="rId28"/>
    <p:sldId id="287" r:id="rId29"/>
    <p:sldId id="289" r:id="rId30"/>
    <p:sldId id="266" r:id="rId31"/>
    <p:sldId id="267" r:id="rId32"/>
    <p:sldId id="269" r:id="rId33"/>
    <p:sldId id="268" r:id="rId34"/>
    <p:sldId id="270" r:id="rId35"/>
    <p:sldId id="272" r:id="rId36"/>
    <p:sldId id="271" r:id="rId37"/>
    <p:sldId id="261"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80045" autoAdjust="0"/>
  </p:normalViewPr>
  <p:slideViewPr>
    <p:cSldViewPr snapToGrid="0">
      <p:cViewPr varScale="1">
        <p:scale>
          <a:sx n="85" d="100"/>
          <a:sy n="85" d="100"/>
        </p:scale>
        <p:origin x="738"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13/07/2024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16</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4161649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24</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27</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13/07/2024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13/07/2024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dirty="0"/>
              <a:t>Algorithms</a:t>
            </a:r>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dirty="0"/>
              <a:t>General Introduction</a:t>
            </a:r>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A7AD-B08D-47E1-4C3C-39620B473F84}"/>
              </a:ext>
            </a:extLst>
          </p:cNvPr>
          <p:cNvSpPr>
            <a:spLocks noGrp="1"/>
          </p:cNvSpPr>
          <p:nvPr>
            <p:ph type="title"/>
          </p:nvPr>
        </p:nvSpPr>
        <p:spPr/>
        <p:txBody>
          <a:bodyPr/>
          <a:lstStyle/>
          <a:p>
            <a:r>
              <a:rPr lang="en-GB" dirty="0"/>
              <a:t>Algorithms are in nature</a:t>
            </a:r>
          </a:p>
        </p:txBody>
      </p:sp>
      <p:pic>
        <p:nvPicPr>
          <p:cNvPr id="5" name="Picture 4">
            <a:extLst>
              <a:ext uri="{FF2B5EF4-FFF2-40B4-BE49-F238E27FC236}">
                <a16:creationId xmlns:a16="http://schemas.microsoft.com/office/drawing/2014/main" id="{284211E7-CC21-CE69-4507-ED947FB28170}"/>
              </a:ext>
            </a:extLst>
          </p:cNvPr>
          <p:cNvPicPr>
            <a:picLocks noChangeAspect="1"/>
          </p:cNvPicPr>
          <p:nvPr/>
        </p:nvPicPr>
        <p:blipFill>
          <a:blip r:embed="rId2"/>
          <a:stretch>
            <a:fillRect/>
          </a:stretch>
        </p:blipFill>
        <p:spPr>
          <a:xfrm>
            <a:off x="491772" y="1429985"/>
            <a:ext cx="4240084" cy="1843794"/>
          </a:xfrm>
          <a:prstGeom prst="rect">
            <a:avLst/>
          </a:prstGeom>
        </p:spPr>
      </p:pic>
      <p:pic>
        <p:nvPicPr>
          <p:cNvPr id="1026" name="Picture 2" descr="The nervous and endocrine systems review (article) | Khan Academy">
            <a:extLst>
              <a:ext uri="{FF2B5EF4-FFF2-40B4-BE49-F238E27FC236}">
                <a16:creationId xmlns:a16="http://schemas.microsoft.com/office/drawing/2014/main" id="{95BA0406-4E74-FE48-7582-8B259E60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1" y="3553883"/>
            <a:ext cx="5045075" cy="2994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 fish swarm in the form of a ball [Uber_Pix, 2015]: an example of... |  Download Scientific Diagram">
            <a:extLst>
              <a:ext uri="{FF2B5EF4-FFF2-40B4-BE49-F238E27FC236}">
                <a16:creationId xmlns:a16="http://schemas.microsoft.com/office/drawing/2014/main" id="{91DC49D8-41D8-18B5-B1B2-1C5431DA5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283" y="4669545"/>
            <a:ext cx="3035392" cy="192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 3 | 64,000+ Star Swarm Pictures">
            <a:extLst>
              <a:ext uri="{FF2B5EF4-FFF2-40B4-BE49-F238E27FC236}">
                <a16:creationId xmlns:a16="http://schemas.microsoft.com/office/drawing/2014/main" id="{6E98E67E-F0EE-21B5-9F84-8502F916B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697" y="3044298"/>
            <a:ext cx="2905820" cy="162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4C18FE-44AC-4A31-3295-C24728C65C16}"/>
              </a:ext>
            </a:extLst>
          </p:cNvPr>
          <p:cNvPicPr>
            <a:picLocks noChangeAspect="1"/>
          </p:cNvPicPr>
          <p:nvPr/>
        </p:nvPicPr>
        <p:blipFill>
          <a:blip r:embed="rId6"/>
          <a:stretch>
            <a:fillRect/>
          </a:stretch>
        </p:blipFill>
        <p:spPr>
          <a:xfrm>
            <a:off x="9132711" y="4673600"/>
            <a:ext cx="2551289" cy="1913467"/>
          </a:xfrm>
          <a:prstGeom prst="rect">
            <a:avLst/>
          </a:prstGeom>
        </p:spPr>
      </p:pic>
      <p:sp>
        <p:nvSpPr>
          <p:cNvPr id="7" name="TextBox 6">
            <a:extLst>
              <a:ext uri="{FF2B5EF4-FFF2-40B4-BE49-F238E27FC236}">
                <a16:creationId xmlns:a16="http://schemas.microsoft.com/office/drawing/2014/main" id="{87893F56-8949-32AA-BA97-1B5E27B42DBD}"/>
              </a:ext>
            </a:extLst>
          </p:cNvPr>
          <p:cNvSpPr txBox="1"/>
          <p:nvPr/>
        </p:nvSpPr>
        <p:spPr>
          <a:xfrm>
            <a:off x="5723466" y="1885245"/>
            <a:ext cx="2799645" cy="1815882"/>
          </a:xfrm>
          <a:prstGeom prst="rect">
            <a:avLst/>
          </a:prstGeom>
          <a:noFill/>
        </p:spPr>
        <p:txBody>
          <a:bodyPr wrap="square" rtlCol="0">
            <a:spAutoFit/>
          </a:bodyPr>
          <a:lstStyle/>
          <a:p>
            <a:r>
              <a:rPr lang="en-GB" sz="2800" dirty="0"/>
              <a:t>Nature provides inspiration for development of new algorithms</a:t>
            </a:r>
          </a:p>
        </p:txBody>
      </p:sp>
    </p:spTree>
    <p:extLst>
      <p:ext uri="{BB962C8B-B14F-4D97-AF65-F5344CB8AC3E}">
        <p14:creationId xmlns:p14="http://schemas.microsoft.com/office/powerpoint/2010/main" val="420627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a:t>Algorithms are in </a:t>
            </a:r>
            <a:r>
              <a:rPr lang="en-GB" dirty="0"/>
              <a:t>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170312" y="564444"/>
            <a:ext cx="1095022" cy="361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p:txBody>
      </p:sp>
      <p:sp>
        <p:nvSpPr>
          <p:cNvPr id="5" name="Rectangle: Rounded Corners 4">
            <a:extLst>
              <a:ext uri="{FF2B5EF4-FFF2-40B4-BE49-F238E27FC236}">
                <a16:creationId xmlns:a16="http://schemas.microsoft.com/office/drawing/2014/main" id="{EED37C2C-B68C-0FA4-3017-6E703D0970C7}"/>
              </a:ext>
            </a:extLst>
          </p:cNvPr>
          <p:cNvSpPr/>
          <p:nvPr/>
        </p:nvSpPr>
        <p:spPr>
          <a:xfrm>
            <a:off x="3533423" y="1275645"/>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7BF98C4C-E023-64B7-B84C-EA9FB30F4EA3}"/>
              </a:ext>
            </a:extLst>
          </p:cNvPr>
          <p:cNvSpPr/>
          <p:nvPr/>
        </p:nvSpPr>
        <p:spPr>
          <a:xfrm>
            <a:off x="6372579" y="1303867"/>
            <a:ext cx="1546578" cy="10160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Elbow 7">
            <a:extLst>
              <a:ext uri="{FF2B5EF4-FFF2-40B4-BE49-F238E27FC236}">
                <a16:creationId xmlns:a16="http://schemas.microsoft.com/office/drawing/2014/main" id="{561A0744-9B12-7085-5CAB-1886327B597E}"/>
              </a:ext>
            </a:extLst>
          </p:cNvPr>
          <p:cNvCxnSpPr>
            <a:stCxn id="3" idx="1"/>
            <a:endCxn id="5" idx="0"/>
          </p:cNvCxnSpPr>
          <p:nvPr/>
        </p:nvCxnSpPr>
        <p:spPr>
          <a:xfrm rot="10800000" flipV="1">
            <a:off x="4306712" y="745067"/>
            <a:ext cx="863600" cy="5305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B5A41EC9-10FF-B886-02C8-EA1A9E71F2AD}"/>
              </a:ext>
            </a:extLst>
          </p:cNvPr>
          <p:cNvCxnSpPr>
            <a:cxnSpLocks/>
            <a:stCxn id="3" idx="3"/>
            <a:endCxn id="6" idx="0"/>
          </p:cNvCxnSpPr>
          <p:nvPr/>
        </p:nvCxnSpPr>
        <p:spPr>
          <a:xfrm>
            <a:off x="6265334" y="745067"/>
            <a:ext cx="880534" cy="5588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0DEE97A-44A5-318F-C538-36E1DF44E8D5}"/>
              </a:ext>
            </a:extLst>
          </p:cNvPr>
          <p:cNvSpPr txBox="1"/>
          <p:nvPr/>
        </p:nvSpPr>
        <p:spPr>
          <a:xfrm>
            <a:off x="4515555" y="406400"/>
            <a:ext cx="485423" cy="369332"/>
          </a:xfrm>
          <a:prstGeom prst="rect">
            <a:avLst/>
          </a:prstGeom>
          <a:noFill/>
        </p:spPr>
        <p:txBody>
          <a:bodyPr wrap="square" rtlCol="0">
            <a:spAutoFit/>
          </a:bodyPr>
          <a:lstStyle/>
          <a:p>
            <a:r>
              <a:rPr lang="en-GB" dirty="0"/>
              <a:t>?</a:t>
            </a:r>
          </a:p>
        </p:txBody>
      </p:sp>
      <p:sp>
        <p:nvSpPr>
          <p:cNvPr id="13" name="TextBox 12">
            <a:extLst>
              <a:ext uri="{FF2B5EF4-FFF2-40B4-BE49-F238E27FC236}">
                <a16:creationId xmlns:a16="http://schemas.microsoft.com/office/drawing/2014/main" id="{B7F20A21-11C5-DF2D-CF24-0682800B6D4B}"/>
              </a:ext>
            </a:extLst>
          </p:cNvPr>
          <p:cNvSpPr txBox="1"/>
          <p:nvPr/>
        </p:nvSpPr>
        <p:spPr>
          <a:xfrm>
            <a:off x="6530623" y="423334"/>
            <a:ext cx="485423"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8326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11" name="TextBox 10">
            <a:extLst>
              <a:ext uri="{FF2B5EF4-FFF2-40B4-BE49-F238E27FC236}">
                <a16:creationId xmlns:a16="http://schemas.microsoft.com/office/drawing/2014/main" id="{C97CECB7-2B01-E44E-09F7-397D96164759}"/>
              </a:ext>
            </a:extLst>
          </p:cNvPr>
          <p:cNvSpPr txBox="1"/>
          <p:nvPr/>
        </p:nvSpPr>
        <p:spPr>
          <a:xfrm>
            <a:off x="5565420" y="18118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10)</a:t>
            </a:r>
          </a:p>
        </p:txBody>
      </p:sp>
      <p:grpSp>
        <p:nvGrpSpPr>
          <p:cNvPr id="118" name="Group 117">
            <a:extLst>
              <a:ext uri="{FF2B5EF4-FFF2-40B4-BE49-F238E27FC236}">
                <a16:creationId xmlns:a16="http://schemas.microsoft.com/office/drawing/2014/main" id="{39F5CF73-C3AA-864B-CC5F-908CE92138D0}"/>
              </a:ext>
            </a:extLst>
          </p:cNvPr>
          <p:cNvGrpSpPr/>
          <p:nvPr/>
        </p:nvGrpSpPr>
        <p:grpSpPr>
          <a:xfrm>
            <a:off x="7264400" y="2016179"/>
            <a:ext cx="897467" cy="854021"/>
            <a:chOff x="7264400" y="2016179"/>
            <a:chExt cx="897467" cy="854021"/>
          </a:xfrm>
        </p:grpSpPr>
        <p:cxnSp>
          <p:nvCxnSpPr>
            <p:cNvPr id="81" name="Connector: Curved 80">
              <a:extLst>
                <a:ext uri="{FF2B5EF4-FFF2-40B4-BE49-F238E27FC236}">
                  <a16:creationId xmlns:a16="http://schemas.microsoft.com/office/drawing/2014/main" id="{66EF99F1-755B-25B7-3052-E800A7AF3D85}"/>
                </a:ext>
              </a:extLst>
            </p:cNvPr>
            <p:cNvCxnSpPr>
              <a:cxnSpLocks/>
              <a:stCxn id="10" idx="0"/>
              <a:endCxn id="11" idx="3"/>
            </p:cNvCxnSpPr>
            <p:nvPr/>
          </p:nvCxnSpPr>
          <p:spPr>
            <a:xfrm rot="16200000" flipV="1">
              <a:off x="7132311" y="2148268"/>
              <a:ext cx="854021" cy="589844"/>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1AC7FB5-7FCA-C623-9285-5B94B8536402}"/>
                </a:ext>
              </a:extLst>
            </p:cNvPr>
            <p:cNvSpPr txBox="1"/>
            <p:nvPr/>
          </p:nvSpPr>
          <p:spPr>
            <a:xfrm>
              <a:off x="7721601" y="2178755"/>
              <a:ext cx="440266" cy="369332"/>
            </a:xfrm>
            <a:prstGeom prst="rect">
              <a:avLst/>
            </a:prstGeom>
            <a:noFill/>
          </p:spPr>
          <p:txBody>
            <a:bodyPr wrap="square" rtlCol="0">
              <a:spAutoFit/>
            </a:bodyPr>
            <a:lstStyle/>
            <a:p>
              <a:r>
                <a:rPr lang="en-GB" dirty="0"/>
                <a:t>16</a:t>
              </a:r>
            </a:p>
          </p:txBody>
        </p:sp>
      </p:grpSp>
      <p:grpSp>
        <p:nvGrpSpPr>
          <p:cNvPr id="103" name="Group 102">
            <a:extLst>
              <a:ext uri="{FF2B5EF4-FFF2-40B4-BE49-F238E27FC236}">
                <a16:creationId xmlns:a16="http://schemas.microsoft.com/office/drawing/2014/main" id="{9BB271E9-9587-32C5-19EA-5812FEEAAD19}"/>
              </a:ext>
            </a:extLst>
          </p:cNvPr>
          <p:cNvGrpSpPr/>
          <p:nvPr/>
        </p:nvGrpSpPr>
        <p:grpSpPr>
          <a:xfrm>
            <a:off x="4176887" y="2220490"/>
            <a:ext cx="2238023" cy="1058333"/>
            <a:chOff x="4176887" y="2220490"/>
            <a:chExt cx="2238023" cy="1058333"/>
          </a:xfrm>
        </p:grpSpPr>
        <p:sp>
          <p:nvSpPr>
            <p:cNvPr id="12" name="TextBox 11">
              <a:extLst>
                <a:ext uri="{FF2B5EF4-FFF2-40B4-BE49-F238E27FC236}">
                  <a16:creationId xmlns:a16="http://schemas.microsoft.com/office/drawing/2014/main" id="{04C493C9-C2B7-A03A-1920-EC2A8CBA543F}"/>
                </a:ext>
              </a:extLst>
            </p:cNvPr>
            <p:cNvSpPr txBox="1"/>
            <p:nvPr/>
          </p:nvSpPr>
          <p:spPr>
            <a:xfrm>
              <a:off x="4176887"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8)</a:t>
              </a:r>
            </a:p>
          </p:txBody>
        </p:sp>
        <p:cxnSp>
          <p:nvCxnSpPr>
            <p:cNvPr id="23" name="Straight Arrow Connector 22">
              <a:extLst>
                <a:ext uri="{FF2B5EF4-FFF2-40B4-BE49-F238E27FC236}">
                  <a16:creationId xmlns:a16="http://schemas.microsoft.com/office/drawing/2014/main" id="{A7CD3BE6-19CD-5AF2-5F36-F4D7083BF963}"/>
                </a:ext>
              </a:extLst>
            </p:cNvPr>
            <p:cNvCxnSpPr>
              <a:stCxn id="11" idx="2"/>
              <a:endCxn id="12" idx="0"/>
            </p:cNvCxnSpPr>
            <p:nvPr/>
          </p:nvCxnSpPr>
          <p:spPr>
            <a:xfrm flipH="1">
              <a:off x="5026377" y="2220490"/>
              <a:ext cx="13885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9A4B45C-EB11-A513-959D-B5E0EAE97562}"/>
                </a:ext>
              </a:extLst>
            </p:cNvPr>
            <p:cNvSpPr txBox="1"/>
            <p:nvPr/>
          </p:nvSpPr>
          <p:spPr>
            <a:xfrm>
              <a:off x="5796845" y="2376311"/>
              <a:ext cx="440266" cy="369332"/>
            </a:xfrm>
            <a:prstGeom prst="rect">
              <a:avLst/>
            </a:prstGeom>
            <a:noFill/>
          </p:spPr>
          <p:txBody>
            <a:bodyPr wrap="square" rtlCol="0">
              <a:spAutoFit/>
            </a:bodyPr>
            <a:lstStyle/>
            <a:p>
              <a:r>
                <a:rPr lang="en-GB" dirty="0"/>
                <a:t>1</a:t>
              </a:r>
            </a:p>
          </p:txBody>
        </p:sp>
      </p:grpSp>
      <p:grpSp>
        <p:nvGrpSpPr>
          <p:cNvPr id="104" name="Group 103">
            <a:extLst>
              <a:ext uri="{FF2B5EF4-FFF2-40B4-BE49-F238E27FC236}">
                <a16:creationId xmlns:a16="http://schemas.microsoft.com/office/drawing/2014/main" id="{ABA8144F-DA0B-F01F-2A7E-4306B5E404FA}"/>
              </a:ext>
            </a:extLst>
          </p:cNvPr>
          <p:cNvGrpSpPr/>
          <p:nvPr/>
        </p:nvGrpSpPr>
        <p:grpSpPr>
          <a:xfrm>
            <a:off x="2760131" y="3278823"/>
            <a:ext cx="2266246" cy="1236133"/>
            <a:chOff x="2760131" y="3278823"/>
            <a:chExt cx="2266246" cy="1236133"/>
          </a:xfrm>
        </p:grpSpPr>
        <p:sp>
          <p:nvSpPr>
            <p:cNvPr id="14" name="TextBox 13">
              <a:extLst>
                <a:ext uri="{FF2B5EF4-FFF2-40B4-BE49-F238E27FC236}">
                  <a16:creationId xmlns:a16="http://schemas.microsoft.com/office/drawing/2014/main" id="{56638098-2030-1AE8-7972-A6F1DA991036}"/>
                </a:ext>
              </a:extLst>
            </p:cNvPr>
            <p:cNvSpPr txBox="1"/>
            <p:nvPr/>
          </p:nvSpPr>
          <p:spPr>
            <a:xfrm>
              <a:off x="2760131"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4)</a:t>
              </a:r>
            </a:p>
          </p:txBody>
        </p:sp>
        <p:cxnSp>
          <p:nvCxnSpPr>
            <p:cNvPr id="29" name="Straight Arrow Connector 28">
              <a:extLst>
                <a:ext uri="{FF2B5EF4-FFF2-40B4-BE49-F238E27FC236}">
                  <a16:creationId xmlns:a16="http://schemas.microsoft.com/office/drawing/2014/main" id="{FB850EC2-362E-3188-D738-376EA7470AAA}"/>
                </a:ext>
              </a:extLst>
            </p:cNvPr>
            <p:cNvCxnSpPr>
              <a:cxnSpLocks/>
              <a:stCxn id="12" idx="2"/>
              <a:endCxn id="14" idx="0"/>
            </p:cNvCxnSpPr>
            <p:nvPr/>
          </p:nvCxnSpPr>
          <p:spPr>
            <a:xfrm flipH="1">
              <a:off x="3609621" y="3278823"/>
              <a:ext cx="1416756"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13BCF6AA-BF68-F4F4-436C-2501379388DB}"/>
                </a:ext>
              </a:extLst>
            </p:cNvPr>
            <p:cNvSpPr txBox="1"/>
            <p:nvPr/>
          </p:nvSpPr>
          <p:spPr>
            <a:xfrm>
              <a:off x="4425245" y="3522133"/>
              <a:ext cx="440266" cy="369332"/>
            </a:xfrm>
            <a:prstGeom prst="rect">
              <a:avLst/>
            </a:prstGeom>
            <a:noFill/>
          </p:spPr>
          <p:txBody>
            <a:bodyPr wrap="square" rtlCol="0">
              <a:spAutoFit/>
            </a:bodyPr>
            <a:lstStyle/>
            <a:p>
              <a:r>
                <a:rPr lang="en-GB" dirty="0"/>
                <a:t>2</a:t>
              </a:r>
            </a:p>
          </p:txBody>
        </p:sp>
      </p:grpSp>
      <p:grpSp>
        <p:nvGrpSpPr>
          <p:cNvPr id="105" name="Group 104">
            <a:extLst>
              <a:ext uri="{FF2B5EF4-FFF2-40B4-BE49-F238E27FC236}">
                <a16:creationId xmlns:a16="http://schemas.microsoft.com/office/drawing/2014/main" id="{A6CB1BF1-620D-EEF2-FCBA-E67490D8A91B}"/>
              </a:ext>
            </a:extLst>
          </p:cNvPr>
          <p:cNvGrpSpPr/>
          <p:nvPr/>
        </p:nvGrpSpPr>
        <p:grpSpPr>
          <a:xfrm>
            <a:off x="1275641" y="4514956"/>
            <a:ext cx="2333980" cy="1286934"/>
            <a:chOff x="1275641" y="4514956"/>
            <a:chExt cx="2333980" cy="1286934"/>
          </a:xfrm>
        </p:grpSpPr>
        <p:sp>
          <p:nvSpPr>
            <p:cNvPr id="25" name="TextBox 24">
              <a:extLst>
                <a:ext uri="{FF2B5EF4-FFF2-40B4-BE49-F238E27FC236}">
                  <a16:creationId xmlns:a16="http://schemas.microsoft.com/office/drawing/2014/main" id="{77301040-1186-7FA7-8472-18D696FEF71A}"/>
                </a:ext>
              </a:extLst>
            </p:cNvPr>
            <p:cNvSpPr txBox="1"/>
            <p:nvPr/>
          </p:nvSpPr>
          <p:spPr>
            <a:xfrm>
              <a:off x="1275641"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(0, 2)</a:t>
              </a:r>
            </a:p>
          </p:txBody>
        </p:sp>
        <p:cxnSp>
          <p:nvCxnSpPr>
            <p:cNvPr id="36" name="Straight Arrow Connector 35">
              <a:extLst>
                <a:ext uri="{FF2B5EF4-FFF2-40B4-BE49-F238E27FC236}">
                  <a16:creationId xmlns:a16="http://schemas.microsoft.com/office/drawing/2014/main" id="{736A264D-3FBD-7FB4-0B8C-ADA281285FDE}"/>
                </a:ext>
              </a:extLst>
            </p:cNvPr>
            <p:cNvCxnSpPr>
              <a:cxnSpLocks/>
              <a:stCxn id="14" idx="2"/>
              <a:endCxn id="25" idx="0"/>
            </p:cNvCxnSpPr>
            <p:nvPr/>
          </p:nvCxnSpPr>
          <p:spPr>
            <a:xfrm flipH="1">
              <a:off x="2125131" y="4514956"/>
              <a:ext cx="1484490"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AED4105-5E28-3838-FFBA-797FDBB60CF4}"/>
                </a:ext>
              </a:extLst>
            </p:cNvPr>
            <p:cNvSpPr txBox="1"/>
            <p:nvPr/>
          </p:nvSpPr>
          <p:spPr>
            <a:xfrm>
              <a:off x="2952045" y="4758267"/>
              <a:ext cx="440266" cy="369332"/>
            </a:xfrm>
            <a:prstGeom prst="rect">
              <a:avLst/>
            </a:prstGeom>
            <a:noFill/>
          </p:spPr>
          <p:txBody>
            <a:bodyPr wrap="square" rtlCol="0">
              <a:spAutoFit/>
            </a:bodyPr>
            <a:lstStyle/>
            <a:p>
              <a:r>
                <a:rPr lang="en-GB" dirty="0"/>
                <a:t>3</a:t>
              </a:r>
            </a:p>
          </p:txBody>
        </p:sp>
      </p:grpSp>
      <p:grpSp>
        <p:nvGrpSpPr>
          <p:cNvPr id="113" name="Group 112">
            <a:extLst>
              <a:ext uri="{FF2B5EF4-FFF2-40B4-BE49-F238E27FC236}">
                <a16:creationId xmlns:a16="http://schemas.microsoft.com/office/drawing/2014/main" id="{ADBDA363-BCE2-05EF-D3F7-6144111B6B76}"/>
              </a:ext>
            </a:extLst>
          </p:cNvPr>
          <p:cNvGrpSpPr/>
          <p:nvPr/>
        </p:nvGrpSpPr>
        <p:grpSpPr>
          <a:xfrm>
            <a:off x="1964267" y="4310645"/>
            <a:ext cx="795864" cy="1082622"/>
            <a:chOff x="1964267" y="4310645"/>
            <a:chExt cx="795864" cy="1082622"/>
          </a:xfrm>
        </p:grpSpPr>
        <p:cxnSp>
          <p:nvCxnSpPr>
            <p:cNvPr id="60" name="Connector: Curved 59">
              <a:extLst>
                <a:ext uri="{FF2B5EF4-FFF2-40B4-BE49-F238E27FC236}">
                  <a16:creationId xmlns:a16="http://schemas.microsoft.com/office/drawing/2014/main" id="{330A5BB2-4B0D-AF68-1DF5-2CAD42E30260}"/>
                </a:ext>
              </a:extLst>
            </p:cNvPr>
            <p:cNvCxnSpPr>
              <a:cxnSpLocks/>
              <a:stCxn id="25" idx="0"/>
              <a:endCxn id="14" idx="1"/>
            </p:cNvCxnSpPr>
            <p:nvPr/>
          </p:nvCxnSpPr>
          <p:spPr>
            <a:xfrm rot="5400000" flipH="1" flipV="1">
              <a:off x="1901320" y="4534456"/>
              <a:ext cx="1082622" cy="635000"/>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4009B1E9-D207-EFFE-6C74-1E56E127722A}"/>
                </a:ext>
              </a:extLst>
            </p:cNvPr>
            <p:cNvSpPr txBox="1"/>
            <p:nvPr/>
          </p:nvSpPr>
          <p:spPr>
            <a:xfrm>
              <a:off x="1964267" y="4594578"/>
              <a:ext cx="440266" cy="369332"/>
            </a:xfrm>
            <a:prstGeom prst="rect">
              <a:avLst/>
            </a:prstGeom>
            <a:noFill/>
          </p:spPr>
          <p:txBody>
            <a:bodyPr wrap="square" rtlCol="0">
              <a:spAutoFit/>
            </a:bodyPr>
            <a:lstStyle/>
            <a:p>
              <a:r>
                <a:rPr lang="en-GB" dirty="0"/>
                <a:t>4</a:t>
              </a:r>
            </a:p>
          </p:txBody>
        </p:sp>
      </p:grpSp>
      <p:grpSp>
        <p:nvGrpSpPr>
          <p:cNvPr id="119" name="Group 118">
            <a:extLst>
              <a:ext uri="{FF2B5EF4-FFF2-40B4-BE49-F238E27FC236}">
                <a16:creationId xmlns:a16="http://schemas.microsoft.com/office/drawing/2014/main" id="{EA17C8BA-FA36-702F-A49F-2A05BA857A36}"/>
              </a:ext>
            </a:extLst>
          </p:cNvPr>
          <p:cNvGrpSpPr/>
          <p:nvPr/>
        </p:nvGrpSpPr>
        <p:grpSpPr>
          <a:xfrm>
            <a:off x="3087507" y="4514956"/>
            <a:ext cx="1698979" cy="1286934"/>
            <a:chOff x="3087507" y="4514956"/>
            <a:chExt cx="1698979" cy="1286934"/>
          </a:xfrm>
        </p:grpSpPr>
        <p:cxnSp>
          <p:nvCxnSpPr>
            <p:cNvPr id="37" name="Straight Arrow Connector 36">
              <a:extLst>
                <a:ext uri="{FF2B5EF4-FFF2-40B4-BE49-F238E27FC236}">
                  <a16:creationId xmlns:a16="http://schemas.microsoft.com/office/drawing/2014/main" id="{4ABB12BB-0665-FC90-D1BE-607B49389AA4}"/>
                </a:ext>
              </a:extLst>
            </p:cNvPr>
            <p:cNvCxnSpPr>
              <a:cxnSpLocks/>
              <a:stCxn id="14" idx="2"/>
              <a:endCxn id="24" idx="0"/>
            </p:cNvCxnSpPr>
            <p:nvPr/>
          </p:nvCxnSpPr>
          <p:spPr>
            <a:xfrm>
              <a:off x="3609621" y="4514956"/>
              <a:ext cx="327376" cy="878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A25886FD-EDF1-9FA3-AD6D-A6E503136465}"/>
                </a:ext>
              </a:extLst>
            </p:cNvPr>
            <p:cNvGrpSpPr/>
            <p:nvPr/>
          </p:nvGrpSpPr>
          <p:grpSpPr>
            <a:xfrm>
              <a:off x="3087507" y="4645378"/>
              <a:ext cx="1698979" cy="1156512"/>
              <a:chOff x="3087507" y="4645378"/>
              <a:chExt cx="1698979" cy="1156512"/>
            </a:xfrm>
          </p:grpSpPr>
          <p:sp>
            <p:nvSpPr>
              <p:cNvPr id="24" name="TextBox 23">
                <a:extLst>
                  <a:ext uri="{FF2B5EF4-FFF2-40B4-BE49-F238E27FC236}">
                    <a16:creationId xmlns:a16="http://schemas.microsoft.com/office/drawing/2014/main" id="{3A2E64FE-0072-FEB9-0F0C-18F463E40BE2}"/>
                  </a:ext>
                </a:extLst>
              </p:cNvPr>
              <p:cNvSpPr txBox="1"/>
              <p:nvPr/>
            </p:nvSpPr>
            <p:spPr>
              <a:xfrm>
                <a:off x="3087507" y="5393267"/>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a:t>
                </a:r>
                <a:r>
                  <a:rPr lang="en-GB" b="1" dirty="0">
                    <a:solidFill>
                      <a:schemeClr val="bg1"/>
                    </a:solidFill>
                  </a:rPr>
                  <a:t>(2, 4)</a:t>
                </a:r>
              </a:p>
            </p:txBody>
          </p:sp>
          <p:sp>
            <p:nvSpPr>
              <p:cNvPr id="89" name="TextBox 88">
                <a:extLst>
                  <a:ext uri="{FF2B5EF4-FFF2-40B4-BE49-F238E27FC236}">
                    <a16:creationId xmlns:a16="http://schemas.microsoft.com/office/drawing/2014/main" id="{DEFBD87B-4763-46E8-8E43-8944CABC0910}"/>
                  </a:ext>
                </a:extLst>
              </p:cNvPr>
              <p:cNvSpPr txBox="1"/>
              <p:nvPr/>
            </p:nvSpPr>
            <p:spPr>
              <a:xfrm>
                <a:off x="3753556" y="4645378"/>
                <a:ext cx="440266" cy="369332"/>
              </a:xfrm>
              <a:prstGeom prst="rect">
                <a:avLst/>
              </a:prstGeom>
              <a:noFill/>
            </p:spPr>
            <p:txBody>
              <a:bodyPr wrap="square" rtlCol="0">
                <a:spAutoFit/>
              </a:bodyPr>
              <a:lstStyle/>
              <a:p>
                <a:r>
                  <a:rPr lang="en-GB" dirty="0"/>
                  <a:t>5</a:t>
                </a:r>
              </a:p>
            </p:txBody>
          </p:sp>
        </p:grpSp>
      </p:grpSp>
      <p:grpSp>
        <p:nvGrpSpPr>
          <p:cNvPr id="114" name="Group 113">
            <a:extLst>
              <a:ext uri="{FF2B5EF4-FFF2-40B4-BE49-F238E27FC236}">
                <a16:creationId xmlns:a16="http://schemas.microsoft.com/office/drawing/2014/main" id="{D73BF5D2-657B-0490-77B4-F1DF2D6FFD9C}"/>
              </a:ext>
            </a:extLst>
          </p:cNvPr>
          <p:cNvGrpSpPr/>
          <p:nvPr/>
        </p:nvGrpSpPr>
        <p:grpSpPr>
          <a:xfrm>
            <a:off x="3936996" y="4310646"/>
            <a:ext cx="962382" cy="1082622"/>
            <a:chOff x="3936996" y="4310646"/>
            <a:chExt cx="962382" cy="1082622"/>
          </a:xfrm>
        </p:grpSpPr>
        <p:cxnSp>
          <p:nvCxnSpPr>
            <p:cNvPr id="62" name="Connector: Curved 61">
              <a:extLst>
                <a:ext uri="{FF2B5EF4-FFF2-40B4-BE49-F238E27FC236}">
                  <a16:creationId xmlns:a16="http://schemas.microsoft.com/office/drawing/2014/main" id="{90F7A362-65A2-FFD3-A58E-9F1CD69354CF}"/>
                </a:ext>
              </a:extLst>
            </p:cNvPr>
            <p:cNvCxnSpPr>
              <a:cxnSpLocks/>
              <a:stCxn id="24" idx="0"/>
              <a:endCxn id="14" idx="3"/>
            </p:cNvCxnSpPr>
            <p:nvPr/>
          </p:nvCxnSpPr>
          <p:spPr>
            <a:xfrm rot="5400000" flipH="1" flipV="1">
              <a:off x="3656742" y="4590900"/>
              <a:ext cx="1082622" cy="522113"/>
            </a:xfrm>
            <a:prstGeom prst="curvedConnector4">
              <a:avLst>
                <a:gd name="adj1" fmla="val 40564"/>
                <a:gd name="adj2" fmla="val 143784"/>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8BEF764-60DA-3472-7A98-8E94A2C79D8E}"/>
                </a:ext>
              </a:extLst>
            </p:cNvPr>
            <p:cNvSpPr txBox="1"/>
            <p:nvPr/>
          </p:nvSpPr>
          <p:spPr>
            <a:xfrm>
              <a:off x="4459112" y="4820356"/>
              <a:ext cx="440266" cy="369332"/>
            </a:xfrm>
            <a:prstGeom prst="rect">
              <a:avLst/>
            </a:prstGeom>
            <a:noFill/>
          </p:spPr>
          <p:txBody>
            <a:bodyPr wrap="square" rtlCol="0">
              <a:spAutoFit/>
            </a:bodyPr>
            <a:lstStyle/>
            <a:p>
              <a:r>
                <a:rPr lang="en-GB" dirty="0"/>
                <a:t>6</a:t>
              </a:r>
            </a:p>
          </p:txBody>
        </p:sp>
      </p:grpSp>
      <p:grpSp>
        <p:nvGrpSpPr>
          <p:cNvPr id="115" name="Group 114">
            <a:extLst>
              <a:ext uri="{FF2B5EF4-FFF2-40B4-BE49-F238E27FC236}">
                <a16:creationId xmlns:a16="http://schemas.microsoft.com/office/drawing/2014/main" id="{2A8E52F3-9F95-8BEC-6E2F-7476A98475DB}"/>
              </a:ext>
            </a:extLst>
          </p:cNvPr>
          <p:cNvGrpSpPr/>
          <p:nvPr/>
        </p:nvGrpSpPr>
        <p:grpSpPr>
          <a:xfrm>
            <a:off x="5096934" y="4310645"/>
            <a:ext cx="928508" cy="1085444"/>
            <a:chOff x="5096934" y="4310645"/>
            <a:chExt cx="928508" cy="1085444"/>
          </a:xfrm>
        </p:grpSpPr>
        <p:cxnSp>
          <p:nvCxnSpPr>
            <p:cNvPr id="72" name="Connector: Curved 71">
              <a:extLst>
                <a:ext uri="{FF2B5EF4-FFF2-40B4-BE49-F238E27FC236}">
                  <a16:creationId xmlns:a16="http://schemas.microsoft.com/office/drawing/2014/main" id="{2FA2F14A-5649-59FA-AB15-AD2AFE19741C}"/>
                </a:ext>
              </a:extLst>
            </p:cNvPr>
            <p:cNvCxnSpPr>
              <a:cxnSpLocks/>
              <a:stCxn id="21" idx="0"/>
              <a:endCxn id="13" idx="1"/>
            </p:cNvCxnSpPr>
            <p:nvPr/>
          </p:nvCxnSpPr>
          <p:spPr>
            <a:xfrm rot="16200000" flipV="1">
              <a:off x="5263998" y="4634644"/>
              <a:ext cx="1085444" cy="437445"/>
            </a:xfrm>
            <a:prstGeom prst="curvedConnector4">
              <a:avLst>
                <a:gd name="adj1" fmla="val 40589"/>
                <a:gd name="adj2" fmla="val 24645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781AC1B-1089-39B0-8B6B-D8164A4EF841}"/>
                </a:ext>
              </a:extLst>
            </p:cNvPr>
            <p:cNvSpPr txBox="1"/>
            <p:nvPr/>
          </p:nvSpPr>
          <p:spPr>
            <a:xfrm>
              <a:off x="5096934" y="4905023"/>
              <a:ext cx="440266" cy="369332"/>
            </a:xfrm>
            <a:prstGeom prst="rect">
              <a:avLst/>
            </a:prstGeom>
            <a:noFill/>
          </p:spPr>
          <p:txBody>
            <a:bodyPr wrap="square" rtlCol="0">
              <a:spAutoFit/>
            </a:bodyPr>
            <a:lstStyle/>
            <a:p>
              <a:r>
                <a:rPr lang="en-GB" dirty="0"/>
                <a:t>10</a:t>
              </a:r>
            </a:p>
          </p:txBody>
        </p:sp>
      </p:grpSp>
      <p:grpSp>
        <p:nvGrpSpPr>
          <p:cNvPr id="108" name="Group 107">
            <a:extLst>
              <a:ext uri="{FF2B5EF4-FFF2-40B4-BE49-F238E27FC236}">
                <a16:creationId xmlns:a16="http://schemas.microsoft.com/office/drawing/2014/main" id="{7EF29B63-4B63-4548-D2E8-40CB25870879}"/>
              </a:ext>
            </a:extLst>
          </p:cNvPr>
          <p:cNvGrpSpPr/>
          <p:nvPr/>
        </p:nvGrpSpPr>
        <p:grpSpPr>
          <a:xfrm>
            <a:off x="5175952" y="4514956"/>
            <a:ext cx="1698979" cy="1289756"/>
            <a:chOff x="5175952" y="4514956"/>
            <a:chExt cx="1698979" cy="1289756"/>
          </a:xfrm>
        </p:grpSpPr>
        <p:sp>
          <p:nvSpPr>
            <p:cNvPr id="21" name="TextBox 20">
              <a:extLst>
                <a:ext uri="{FF2B5EF4-FFF2-40B4-BE49-F238E27FC236}">
                  <a16:creationId xmlns:a16="http://schemas.microsoft.com/office/drawing/2014/main" id="{4BA92A2C-EB03-4485-2480-39D5C6954898}"/>
                </a:ext>
              </a:extLst>
            </p:cNvPr>
            <p:cNvSpPr txBox="1"/>
            <p:nvPr/>
          </p:nvSpPr>
          <p:spPr>
            <a:xfrm>
              <a:off x="5175952"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(0, 2)</a:t>
              </a:r>
            </a:p>
          </p:txBody>
        </p:sp>
        <p:cxnSp>
          <p:nvCxnSpPr>
            <p:cNvPr id="38" name="Straight Arrow Connector 37">
              <a:extLst>
                <a:ext uri="{FF2B5EF4-FFF2-40B4-BE49-F238E27FC236}">
                  <a16:creationId xmlns:a16="http://schemas.microsoft.com/office/drawing/2014/main" id="{DD162FCB-9EC6-8723-1F37-D67E296FBBFC}"/>
                </a:ext>
              </a:extLst>
            </p:cNvPr>
            <p:cNvCxnSpPr>
              <a:cxnSpLocks/>
              <a:stCxn id="13" idx="2"/>
              <a:endCxn id="21" idx="0"/>
            </p:cNvCxnSpPr>
            <p:nvPr/>
          </p:nvCxnSpPr>
          <p:spPr>
            <a:xfrm flipH="1">
              <a:off x="6025442" y="4514956"/>
              <a:ext cx="412045"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8052EF82-A049-2A9B-D656-1C8DBE14DFEA}"/>
                </a:ext>
              </a:extLst>
            </p:cNvPr>
            <p:cNvSpPr txBox="1"/>
            <p:nvPr/>
          </p:nvSpPr>
          <p:spPr>
            <a:xfrm>
              <a:off x="6141157" y="4910668"/>
              <a:ext cx="440266" cy="369332"/>
            </a:xfrm>
            <a:prstGeom prst="rect">
              <a:avLst/>
            </a:prstGeom>
            <a:noFill/>
          </p:spPr>
          <p:txBody>
            <a:bodyPr wrap="square" rtlCol="0">
              <a:spAutoFit/>
            </a:bodyPr>
            <a:lstStyle/>
            <a:p>
              <a:r>
                <a:rPr lang="en-GB" dirty="0"/>
                <a:t>9</a:t>
              </a:r>
            </a:p>
          </p:txBody>
        </p:sp>
      </p:grpSp>
      <p:grpSp>
        <p:nvGrpSpPr>
          <p:cNvPr id="109" name="Group 108">
            <a:extLst>
              <a:ext uri="{FF2B5EF4-FFF2-40B4-BE49-F238E27FC236}">
                <a16:creationId xmlns:a16="http://schemas.microsoft.com/office/drawing/2014/main" id="{8E0CEFCB-C1DD-32AC-21E1-BB07C051ABC9}"/>
              </a:ext>
            </a:extLst>
          </p:cNvPr>
          <p:cNvGrpSpPr/>
          <p:nvPr/>
        </p:nvGrpSpPr>
        <p:grpSpPr>
          <a:xfrm>
            <a:off x="6437487" y="4514956"/>
            <a:ext cx="2249310" cy="1289756"/>
            <a:chOff x="6437487" y="4514956"/>
            <a:chExt cx="2249310" cy="1289756"/>
          </a:xfrm>
        </p:grpSpPr>
        <p:sp>
          <p:nvSpPr>
            <p:cNvPr id="20" name="TextBox 19">
              <a:extLst>
                <a:ext uri="{FF2B5EF4-FFF2-40B4-BE49-F238E27FC236}">
                  <a16:creationId xmlns:a16="http://schemas.microsoft.com/office/drawing/2014/main" id="{4A751F47-19D0-8473-9135-0A04B8BCC44F}"/>
                </a:ext>
              </a:extLst>
            </p:cNvPr>
            <p:cNvSpPr txBox="1"/>
            <p:nvPr/>
          </p:nvSpPr>
          <p:spPr>
            <a:xfrm>
              <a:off x="6987818" y="5396089"/>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(2, 4)</a:t>
              </a:r>
            </a:p>
          </p:txBody>
        </p:sp>
        <p:cxnSp>
          <p:nvCxnSpPr>
            <p:cNvPr id="39" name="Straight Arrow Connector 38">
              <a:extLst>
                <a:ext uri="{FF2B5EF4-FFF2-40B4-BE49-F238E27FC236}">
                  <a16:creationId xmlns:a16="http://schemas.microsoft.com/office/drawing/2014/main" id="{1C46347F-5B59-72C6-C307-EEDF2917FC53}"/>
                </a:ext>
              </a:extLst>
            </p:cNvPr>
            <p:cNvCxnSpPr>
              <a:cxnSpLocks/>
              <a:stCxn id="13" idx="2"/>
              <a:endCxn id="20" idx="0"/>
            </p:cNvCxnSpPr>
            <p:nvPr/>
          </p:nvCxnSpPr>
          <p:spPr>
            <a:xfrm>
              <a:off x="6437487" y="4514956"/>
              <a:ext cx="1399821" cy="881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6183323-97BB-28A3-5D6D-0BE9691D5230}"/>
                </a:ext>
              </a:extLst>
            </p:cNvPr>
            <p:cNvSpPr txBox="1"/>
            <p:nvPr/>
          </p:nvSpPr>
          <p:spPr>
            <a:xfrm>
              <a:off x="6858002" y="4871157"/>
              <a:ext cx="440266" cy="369332"/>
            </a:xfrm>
            <a:prstGeom prst="rect">
              <a:avLst/>
            </a:prstGeom>
            <a:noFill/>
          </p:spPr>
          <p:txBody>
            <a:bodyPr wrap="square" rtlCol="0">
              <a:spAutoFit/>
            </a:bodyPr>
            <a:lstStyle/>
            <a:p>
              <a:r>
                <a:rPr lang="en-GB" dirty="0"/>
                <a:t>11</a:t>
              </a:r>
            </a:p>
          </p:txBody>
        </p:sp>
      </p:grpSp>
      <p:grpSp>
        <p:nvGrpSpPr>
          <p:cNvPr id="116" name="Group 115">
            <a:extLst>
              <a:ext uri="{FF2B5EF4-FFF2-40B4-BE49-F238E27FC236}">
                <a16:creationId xmlns:a16="http://schemas.microsoft.com/office/drawing/2014/main" id="{629910FB-1C5F-4FC9-D446-3C3FEE620488}"/>
              </a:ext>
            </a:extLst>
          </p:cNvPr>
          <p:cNvGrpSpPr/>
          <p:nvPr/>
        </p:nvGrpSpPr>
        <p:grpSpPr>
          <a:xfrm>
            <a:off x="7286976" y="4310645"/>
            <a:ext cx="908759" cy="1085444"/>
            <a:chOff x="7286976" y="4310645"/>
            <a:chExt cx="908759" cy="1085444"/>
          </a:xfrm>
        </p:grpSpPr>
        <p:cxnSp>
          <p:nvCxnSpPr>
            <p:cNvPr id="75" name="Connector: Curved 74">
              <a:extLst>
                <a:ext uri="{FF2B5EF4-FFF2-40B4-BE49-F238E27FC236}">
                  <a16:creationId xmlns:a16="http://schemas.microsoft.com/office/drawing/2014/main" id="{FB14FD9B-8231-DABC-8D7F-A0A135EF4AE0}"/>
                </a:ext>
              </a:extLst>
            </p:cNvPr>
            <p:cNvCxnSpPr>
              <a:cxnSpLocks/>
              <a:stCxn id="20" idx="0"/>
              <a:endCxn id="13" idx="3"/>
            </p:cNvCxnSpPr>
            <p:nvPr/>
          </p:nvCxnSpPr>
          <p:spPr>
            <a:xfrm rot="16200000" flipV="1">
              <a:off x="7019420" y="4578201"/>
              <a:ext cx="1085444" cy="550332"/>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C8F9C91-593C-B036-8BDE-39B4D9FC38CB}"/>
                </a:ext>
              </a:extLst>
            </p:cNvPr>
            <p:cNvSpPr txBox="1"/>
            <p:nvPr/>
          </p:nvSpPr>
          <p:spPr>
            <a:xfrm>
              <a:off x="7755469" y="4684890"/>
              <a:ext cx="440266" cy="369332"/>
            </a:xfrm>
            <a:prstGeom prst="rect">
              <a:avLst/>
            </a:prstGeom>
            <a:noFill/>
          </p:spPr>
          <p:txBody>
            <a:bodyPr wrap="square" rtlCol="0">
              <a:spAutoFit/>
            </a:bodyPr>
            <a:lstStyle/>
            <a:p>
              <a:r>
                <a:rPr lang="en-GB" dirty="0"/>
                <a:t>12</a:t>
              </a:r>
            </a:p>
          </p:txBody>
        </p:sp>
      </p:grpSp>
      <p:grpSp>
        <p:nvGrpSpPr>
          <p:cNvPr id="117" name="Group 116">
            <a:extLst>
              <a:ext uri="{FF2B5EF4-FFF2-40B4-BE49-F238E27FC236}">
                <a16:creationId xmlns:a16="http://schemas.microsoft.com/office/drawing/2014/main" id="{5BF8A6A4-60AE-E57D-82BB-A40518B52A4D}"/>
              </a:ext>
            </a:extLst>
          </p:cNvPr>
          <p:cNvGrpSpPr/>
          <p:nvPr/>
        </p:nvGrpSpPr>
        <p:grpSpPr>
          <a:xfrm>
            <a:off x="5875867" y="3074512"/>
            <a:ext cx="936979" cy="1031821"/>
            <a:chOff x="5875867" y="3074512"/>
            <a:chExt cx="936979" cy="1031821"/>
          </a:xfrm>
        </p:grpSpPr>
        <p:cxnSp>
          <p:nvCxnSpPr>
            <p:cNvPr id="78" name="Connector: Curved 77">
              <a:extLst>
                <a:ext uri="{FF2B5EF4-FFF2-40B4-BE49-F238E27FC236}">
                  <a16:creationId xmlns:a16="http://schemas.microsoft.com/office/drawing/2014/main" id="{BEFF777B-E649-F950-0627-77ED1EDADF15}"/>
                </a:ext>
              </a:extLst>
            </p:cNvPr>
            <p:cNvCxnSpPr>
              <a:cxnSpLocks/>
              <a:stCxn id="13" idx="0"/>
              <a:endCxn id="12" idx="3"/>
            </p:cNvCxnSpPr>
            <p:nvPr/>
          </p:nvCxnSpPr>
          <p:spPr>
            <a:xfrm rot="16200000" flipV="1">
              <a:off x="5640767" y="3309612"/>
              <a:ext cx="1031821" cy="561621"/>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DD2D59FA-D7AA-2DE6-B318-CB0B3A3D3D96}"/>
                </a:ext>
              </a:extLst>
            </p:cNvPr>
            <p:cNvSpPr txBox="1"/>
            <p:nvPr/>
          </p:nvSpPr>
          <p:spPr>
            <a:xfrm>
              <a:off x="6372580" y="3392312"/>
              <a:ext cx="440266" cy="369332"/>
            </a:xfrm>
            <a:prstGeom prst="rect">
              <a:avLst/>
            </a:prstGeom>
            <a:noFill/>
          </p:spPr>
          <p:txBody>
            <a:bodyPr wrap="square" rtlCol="0">
              <a:spAutoFit/>
            </a:bodyPr>
            <a:lstStyle/>
            <a:p>
              <a:r>
                <a:rPr lang="en-GB" dirty="0"/>
                <a:t>13</a:t>
              </a:r>
            </a:p>
          </p:txBody>
        </p:sp>
      </p:grpSp>
      <p:grpSp>
        <p:nvGrpSpPr>
          <p:cNvPr id="111" name="Group 110">
            <a:extLst>
              <a:ext uri="{FF2B5EF4-FFF2-40B4-BE49-F238E27FC236}">
                <a16:creationId xmlns:a16="http://schemas.microsoft.com/office/drawing/2014/main" id="{E1ACF24F-5E61-90CE-23FA-9611D8C6325F}"/>
              </a:ext>
            </a:extLst>
          </p:cNvPr>
          <p:cNvGrpSpPr/>
          <p:nvPr/>
        </p:nvGrpSpPr>
        <p:grpSpPr>
          <a:xfrm>
            <a:off x="4797780" y="2016180"/>
            <a:ext cx="767640" cy="854021"/>
            <a:chOff x="4797780" y="2016180"/>
            <a:chExt cx="767640" cy="854021"/>
          </a:xfrm>
        </p:grpSpPr>
        <p:cxnSp>
          <p:nvCxnSpPr>
            <p:cNvPr id="69" name="Connector: Curved 68">
              <a:extLst>
                <a:ext uri="{FF2B5EF4-FFF2-40B4-BE49-F238E27FC236}">
                  <a16:creationId xmlns:a16="http://schemas.microsoft.com/office/drawing/2014/main" id="{8E933264-1A01-1C6B-711A-E7C0C14622EA}"/>
                </a:ext>
              </a:extLst>
            </p:cNvPr>
            <p:cNvCxnSpPr>
              <a:cxnSpLocks/>
              <a:stCxn id="12" idx="0"/>
              <a:endCxn id="11" idx="1"/>
            </p:cNvCxnSpPr>
            <p:nvPr/>
          </p:nvCxnSpPr>
          <p:spPr>
            <a:xfrm rot="5400000" flipH="1" flipV="1">
              <a:off x="4868888" y="2173669"/>
              <a:ext cx="854021" cy="539043"/>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12DB8B1-81F4-FA3F-35A0-4170097662FB}"/>
                </a:ext>
              </a:extLst>
            </p:cNvPr>
            <p:cNvSpPr txBox="1"/>
            <p:nvPr/>
          </p:nvSpPr>
          <p:spPr>
            <a:xfrm>
              <a:off x="4797780" y="2032001"/>
              <a:ext cx="440266" cy="369332"/>
            </a:xfrm>
            <a:prstGeom prst="rect">
              <a:avLst/>
            </a:prstGeom>
            <a:noFill/>
          </p:spPr>
          <p:txBody>
            <a:bodyPr wrap="square" rtlCol="0">
              <a:spAutoFit/>
            </a:bodyPr>
            <a:lstStyle/>
            <a:p>
              <a:r>
                <a:rPr lang="en-GB" dirty="0"/>
                <a:t>14</a:t>
              </a:r>
            </a:p>
          </p:txBody>
        </p:sp>
      </p:grpSp>
      <p:grpSp>
        <p:nvGrpSpPr>
          <p:cNvPr id="112" name="Group 111">
            <a:extLst>
              <a:ext uri="{FF2B5EF4-FFF2-40B4-BE49-F238E27FC236}">
                <a16:creationId xmlns:a16="http://schemas.microsoft.com/office/drawing/2014/main" id="{05205850-AD3C-2B72-5A03-6B553574EF82}"/>
              </a:ext>
            </a:extLst>
          </p:cNvPr>
          <p:cNvGrpSpPr/>
          <p:nvPr/>
        </p:nvGrpSpPr>
        <p:grpSpPr>
          <a:xfrm>
            <a:off x="3268135" y="3074512"/>
            <a:ext cx="908753" cy="1031821"/>
            <a:chOff x="3268135" y="3074512"/>
            <a:chExt cx="908753" cy="1031821"/>
          </a:xfrm>
        </p:grpSpPr>
        <p:cxnSp>
          <p:nvCxnSpPr>
            <p:cNvPr id="65" name="Connector: Curved 64">
              <a:extLst>
                <a:ext uri="{FF2B5EF4-FFF2-40B4-BE49-F238E27FC236}">
                  <a16:creationId xmlns:a16="http://schemas.microsoft.com/office/drawing/2014/main" id="{D79201D2-1A27-C51A-CDB2-D07FB56978F9}"/>
                </a:ext>
              </a:extLst>
            </p:cNvPr>
            <p:cNvCxnSpPr>
              <a:cxnSpLocks/>
              <a:stCxn id="14" idx="0"/>
              <a:endCxn id="12" idx="1"/>
            </p:cNvCxnSpPr>
            <p:nvPr/>
          </p:nvCxnSpPr>
          <p:spPr>
            <a:xfrm rot="5400000" flipH="1" flipV="1">
              <a:off x="3377344" y="3306790"/>
              <a:ext cx="1031821" cy="567266"/>
            </a:xfrm>
            <a:prstGeom prst="curvedConnector2">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93E71DEC-6F2F-2D32-1287-7E8180B6BDCD}"/>
                </a:ext>
              </a:extLst>
            </p:cNvPr>
            <p:cNvSpPr txBox="1"/>
            <p:nvPr/>
          </p:nvSpPr>
          <p:spPr>
            <a:xfrm>
              <a:off x="3268135" y="3302001"/>
              <a:ext cx="440266" cy="369332"/>
            </a:xfrm>
            <a:prstGeom prst="rect">
              <a:avLst/>
            </a:prstGeom>
            <a:noFill/>
          </p:spPr>
          <p:txBody>
            <a:bodyPr wrap="square" rtlCol="0">
              <a:spAutoFit/>
            </a:bodyPr>
            <a:lstStyle/>
            <a:p>
              <a:r>
                <a:rPr lang="en-GB" dirty="0"/>
                <a:t>7</a:t>
              </a:r>
            </a:p>
          </p:txBody>
        </p:sp>
      </p:grpSp>
      <p:grpSp>
        <p:nvGrpSpPr>
          <p:cNvPr id="110" name="Group 109">
            <a:extLst>
              <a:ext uri="{FF2B5EF4-FFF2-40B4-BE49-F238E27FC236}">
                <a16:creationId xmlns:a16="http://schemas.microsoft.com/office/drawing/2014/main" id="{F1101958-1A39-46CC-1E7D-DEC9D444D9B7}"/>
              </a:ext>
            </a:extLst>
          </p:cNvPr>
          <p:cNvGrpSpPr/>
          <p:nvPr/>
        </p:nvGrpSpPr>
        <p:grpSpPr>
          <a:xfrm>
            <a:off x="6414910" y="2220490"/>
            <a:ext cx="2288822" cy="1058333"/>
            <a:chOff x="6414910" y="2220490"/>
            <a:chExt cx="2288822" cy="1058333"/>
          </a:xfrm>
        </p:grpSpPr>
        <p:sp>
          <p:nvSpPr>
            <p:cNvPr id="10" name="TextBox 9">
              <a:extLst>
                <a:ext uri="{FF2B5EF4-FFF2-40B4-BE49-F238E27FC236}">
                  <a16:creationId xmlns:a16="http://schemas.microsoft.com/office/drawing/2014/main" id="{D630D6E8-802D-2CED-D168-A312CCF6C54B}"/>
                </a:ext>
              </a:extLst>
            </p:cNvPr>
            <p:cNvSpPr txBox="1"/>
            <p:nvPr/>
          </p:nvSpPr>
          <p:spPr>
            <a:xfrm>
              <a:off x="7004753" y="2870200"/>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(8, 10)</a:t>
              </a:r>
            </a:p>
          </p:txBody>
        </p:sp>
        <p:cxnSp>
          <p:nvCxnSpPr>
            <p:cNvPr id="26" name="Straight Arrow Connector 25">
              <a:extLst>
                <a:ext uri="{FF2B5EF4-FFF2-40B4-BE49-F238E27FC236}">
                  <a16:creationId xmlns:a16="http://schemas.microsoft.com/office/drawing/2014/main" id="{E076705D-D4DC-BEDB-45B4-05CEDE5AA55C}"/>
                </a:ext>
              </a:extLst>
            </p:cNvPr>
            <p:cNvCxnSpPr>
              <a:cxnSpLocks/>
              <a:stCxn id="11" idx="2"/>
              <a:endCxn id="10" idx="0"/>
            </p:cNvCxnSpPr>
            <p:nvPr/>
          </p:nvCxnSpPr>
          <p:spPr>
            <a:xfrm>
              <a:off x="6414910" y="2220490"/>
              <a:ext cx="1439333" cy="64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D302DF7-5040-784E-0111-ECCC4322D877}"/>
                </a:ext>
              </a:extLst>
            </p:cNvPr>
            <p:cNvSpPr txBox="1"/>
            <p:nvPr/>
          </p:nvSpPr>
          <p:spPr>
            <a:xfrm>
              <a:off x="6762046" y="2460979"/>
              <a:ext cx="440266" cy="369332"/>
            </a:xfrm>
            <a:prstGeom prst="rect">
              <a:avLst/>
            </a:prstGeom>
            <a:noFill/>
          </p:spPr>
          <p:txBody>
            <a:bodyPr wrap="square" rtlCol="0">
              <a:spAutoFit/>
            </a:bodyPr>
            <a:lstStyle/>
            <a:p>
              <a:r>
                <a:rPr lang="en-GB" dirty="0"/>
                <a:t>15</a:t>
              </a:r>
            </a:p>
          </p:txBody>
        </p:sp>
      </p:grpSp>
      <p:grpSp>
        <p:nvGrpSpPr>
          <p:cNvPr id="107" name="Group 106">
            <a:extLst>
              <a:ext uri="{FF2B5EF4-FFF2-40B4-BE49-F238E27FC236}">
                <a16:creationId xmlns:a16="http://schemas.microsoft.com/office/drawing/2014/main" id="{2B57F3EF-6DDC-73EF-67C1-7DFA1E8E9AA2}"/>
              </a:ext>
            </a:extLst>
          </p:cNvPr>
          <p:cNvGrpSpPr/>
          <p:nvPr/>
        </p:nvGrpSpPr>
        <p:grpSpPr>
          <a:xfrm>
            <a:off x="5026377" y="3278823"/>
            <a:ext cx="2260599" cy="1236133"/>
            <a:chOff x="5026377" y="3278823"/>
            <a:chExt cx="2260599" cy="1236133"/>
          </a:xfrm>
        </p:grpSpPr>
        <p:sp>
          <p:nvSpPr>
            <p:cNvPr id="13" name="TextBox 12">
              <a:extLst>
                <a:ext uri="{FF2B5EF4-FFF2-40B4-BE49-F238E27FC236}">
                  <a16:creationId xmlns:a16="http://schemas.microsoft.com/office/drawing/2014/main" id="{480C949B-BDEB-957F-843B-363F02B6C5AC}"/>
                </a:ext>
              </a:extLst>
            </p:cNvPr>
            <p:cNvSpPr txBox="1"/>
            <p:nvPr/>
          </p:nvSpPr>
          <p:spPr>
            <a:xfrm>
              <a:off x="5587997" y="4106333"/>
              <a:ext cx="1698979" cy="408623"/>
            </a:xfrm>
            <a:prstGeom prst="roundRect">
              <a:avLst/>
            </a:prstGeom>
            <a:solidFill>
              <a:schemeClr val="accent1"/>
            </a:solidFill>
            <a:ln>
              <a:solidFill>
                <a:schemeClr val="accent1"/>
              </a:solidFill>
            </a:ln>
          </p:spPr>
          <p:txBody>
            <a:bodyPr wrap="square" rtlCol="0" anchor="ctr" anchorCtr="1">
              <a:spAutoFit/>
            </a:bodyPr>
            <a:lstStyle/>
            <a:p>
              <a:r>
                <a:rPr lang="en-GB" dirty="0">
                  <a:solidFill>
                    <a:schemeClr val="bg1"/>
                  </a:solidFill>
                </a:rPr>
                <a:t>merge (4, 8)</a:t>
              </a:r>
            </a:p>
          </p:txBody>
        </p:sp>
        <p:cxnSp>
          <p:nvCxnSpPr>
            <p:cNvPr id="30" name="Straight Arrow Connector 29">
              <a:extLst>
                <a:ext uri="{FF2B5EF4-FFF2-40B4-BE49-F238E27FC236}">
                  <a16:creationId xmlns:a16="http://schemas.microsoft.com/office/drawing/2014/main" id="{73BE52FA-2C9B-0785-F155-976F291A600E}"/>
                </a:ext>
              </a:extLst>
            </p:cNvPr>
            <p:cNvCxnSpPr>
              <a:cxnSpLocks/>
              <a:stCxn id="12" idx="2"/>
              <a:endCxn id="13" idx="0"/>
            </p:cNvCxnSpPr>
            <p:nvPr/>
          </p:nvCxnSpPr>
          <p:spPr>
            <a:xfrm>
              <a:off x="5026377" y="3278823"/>
              <a:ext cx="1411110" cy="827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6C0A479D-24A7-0576-6765-0034A652ADFF}"/>
                </a:ext>
              </a:extLst>
            </p:cNvPr>
            <p:cNvSpPr txBox="1"/>
            <p:nvPr/>
          </p:nvSpPr>
          <p:spPr>
            <a:xfrm>
              <a:off x="5418668" y="3578579"/>
              <a:ext cx="440266" cy="369332"/>
            </a:xfrm>
            <a:prstGeom prst="rect">
              <a:avLst/>
            </a:prstGeom>
            <a:noFill/>
          </p:spPr>
          <p:txBody>
            <a:bodyPr wrap="square" rtlCol="0">
              <a:spAutoFit/>
            </a:bodyPr>
            <a:lstStyle/>
            <a:p>
              <a:r>
                <a:rPr lang="en-GB" dirty="0"/>
                <a:t>8</a:t>
              </a:r>
            </a:p>
          </p:txBody>
        </p:sp>
      </p:grpSp>
    </p:spTree>
    <p:extLst>
      <p:ext uri="{BB962C8B-B14F-4D97-AF65-F5344CB8AC3E}">
        <p14:creationId xmlns:p14="http://schemas.microsoft.com/office/powerpoint/2010/main" val="1471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this information, what do I do next ?</a:t>
            </a:r>
          </a:p>
          <a:p>
            <a:pPr lvl="1"/>
            <a:r>
              <a:rPr lang="en-GB" dirty="0"/>
              <a:t>You won’t find the answer at </a:t>
            </a:r>
            <a:r>
              <a:rPr lang="en-GB" dirty="0">
                <a:hlinkClick r:id="rId3"/>
              </a:rPr>
              <a:t>https://javascript.info/</a:t>
            </a:r>
            <a:r>
              <a:rPr lang="en-GB" dirty="0"/>
              <a:t> !</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2328333" y="2668058"/>
            <a:ext cx="7413978" cy="1325563"/>
          </a:xfrm>
        </p:spPr>
        <p:txBody>
          <a:bodyPr/>
          <a:lstStyle/>
          <a:p>
            <a:r>
              <a:rPr lang="en-GB" dirty="0"/>
              <a:t>End of </a:t>
            </a:r>
            <a:r>
              <a:rPr lang="en-GB"/>
              <a:t>General Introduction</a:t>
            </a:r>
            <a:endParaRPr lang="en-GB" dirty="0"/>
          </a:p>
        </p:txBody>
      </p:sp>
    </p:spTree>
    <p:extLst>
      <p:ext uri="{BB962C8B-B14F-4D97-AF65-F5344CB8AC3E}">
        <p14:creationId xmlns:p14="http://schemas.microsoft.com/office/powerpoint/2010/main" val="315620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2984161766"/>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t>Quant Analytics</a:t>
                      </a:r>
                    </a:p>
                  </a:txBody>
                  <a:tcPr anchor="b">
                    <a:solidFill>
                      <a:schemeClr val="bg2"/>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2493</TotalTime>
  <Words>3571</Words>
  <Application>Microsoft Office PowerPoint</Application>
  <PresentationFormat>Widescreen</PresentationFormat>
  <Paragraphs>709</Paragraphs>
  <Slides>38</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in nature</vt:lpstr>
      <vt:lpstr>Algorithms are in everyday life</vt:lpstr>
      <vt:lpstr>PowerPoint Presentation</vt:lpstr>
      <vt:lpstr>Universe of algorithms in programming</vt:lpstr>
      <vt:lpstr>First look at Sorting</vt:lpstr>
      <vt:lpstr>Insertion Sort</vt:lpstr>
      <vt:lpstr>Merge Sort 2</vt:lpstr>
      <vt:lpstr>Pseudocode: recursive function call</vt:lpstr>
      <vt:lpstr>Pseudocode: recursive function call</vt:lpstr>
      <vt:lpstr>Appreciating the art of algorithms A look ahead to the next workshop</vt:lpstr>
      <vt:lpstr>Takeaways</vt:lpstr>
      <vt:lpstr>Homework Challenge Beat the Rock-Paper-Scissors Bot</vt:lpstr>
      <vt:lpstr>PowerPoint Presentation</vt:lpstr>
      <vt:lpstr>End of General Introduction</vt:lpstr>
      <vt:lpstr>A personal career path</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26</cp:revision>
  <dcterms:created xsi:type="dcterms:W3CDTF">2024-04-22T08:17:54Z</dcterms:created>
  <dcterms:modified xsi:type="dcterms:W3CDTF">2024-07-13T09:06:03Z</dcterms:modified>
</cp:coreProperties>
</file>